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5" r:id="rId4"/>
  </p:sldMasterIdLst>
  <p:notesMasterIdLst>
    <p:notesMasterId r:id="rId14"/>
  </p:notesMasterIdLst>
  <p:handoutMasterIdLst>
    <p:handoutMasterId r:id="rId15"/>
  </p:handoutMasterIdLst>
  <p:sldIdLst>
    <p:sldId id="341" r:id="rId5"/>
    <p:sldId id="441" r:id="rId6"/>
    <p:sldId id="442" r:id="rId7"/>
    <p:sldId id="443" r:id="rId8"/>
    <p:sldId id="444" r:id="rId9"/>
    <p:sldId id="445" r:id="rId10"/>
    <p:sldId id="446" r:id="rId11"/>
    <p:sldId id="439" r:id="rId12"/>
    <p:sldId id="440" r:id="rId13"/>
  </p:sldIdLst>
  <p:sldSz cx="12192000" cy="6858000"/>
  <p:notesSz cx="7315200" cy="96012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7" autoAdjust="0"/>
    <p:restoredTop sz="94031" autoAdjust="0"/>
  </p:normalViewPr>
  <p:slideViewPr>
    <p:cSldViewPr snapToGrid="0" showGuides="1">
      <p:cViewPr varScale="1">
        <p:scale>
          <a:sx n="193" d="100"/>
          <a:sy n="193" d="100"/>
        </p:scale>
        <p:origin x="1080" y="208"/>
      </p:cViewPr>
      <p:guideLst/>
    </p:cSldViewPr>
  </p:slideViewPr>
  <p:outlineViewPr>
    <p:cViewPr>
      <p:scale>
        <a:sx n="33" d="100"/>
        <a:sy n="33" d="100"/>
      </p:scale>
      <p:origin x="0" y="-5573"/>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a:latin typeface="Arial" panose="020B0604020202020204" pitchFamily="34" charset="0"/>
              </a:rPr>
              <a:t>2/22/25</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a:latin typeface="Arial" panose="020B0604020202020204" pitchFamily="34" charset="0"/>
              </a:rPr>
              <a:t>‹Nr.›</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a:pPr/>
              <a:t>2/22/25</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a:pPr/>
              <a:t>‹Nr.›</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a:t>
            </a:fld>
            <a:endParaRPr lang="en-US" dirty="0"/>
          </a:p>
        </p:txBody>
      </p:sp>
    </p:spTree>
    <p:extLst>
      <p:ext uri="{BB962C8B-B14F-4D97-AF65-F5344CB8AC3E}">
        <p14:creationId xmlns:p14="http://schemas.microsoft.com/office/powerpoint/2010/main" val="39470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Begrüßung &amp; Vorstellung der Agenda</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Erste Rückmeldungen zum Go-Live sammeln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Erwartungshaltung für den Workshop klären</a:t>
            </a:r>
            <a:endParaRPr lang="de-DE" b="0" dirty="0">
              <a:solidFill>
                <a:srgbClr val="EAF2F1"/>
              </a:solidFill>
              <a:effectLst/>
              <a:latin typeface="Menlo" panose="020B0609030804020204" pitchFamily="49" charset="0"/>
            </a:endParaRPr>
          </a:p>
        </p:txBody>
      </p:sp>
      <p:sp>
        <p:nvSpPr>
          <p:cNvPr id="4" name="Foliennummernplatzhalt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33976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64AAE-F3A2-5CC0-B271-736CDF4AF01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50EB82F-6573-1B95-A7F6-B466D457423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E307473-C032-8BF8-EBAE-336EB6F0C41D}"/>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Welche Herausforderungen sind in der </a:t>
            </a:r>
            <a:r>
              <a:rPr lang="de-DE" b="0" dirty="0" err="1">
                <a:solidFill>
                  <a:srgbClr val="FF9B5E"/>
                </a:solidFill>
                <a:effectLst/>
                <a:latin typeface="Menlo" panose="020B0609030804020204" pitchFamily="49" charset="0"/>
              </a:rPr>
              <a:t>Hypercare</a:t>
            </a:r>
            <a:r>
              <a:rPr lang="de-DE" b="0" dirty="0">
                <a:solidFill>
                  <a:srgbClr val="FF9B5E"/>
                </a:solidFill>
                <a:effectLst/>
                <a:latin typeface="Menlo" panose="020B0609030804020204" pitchFamily="49" charset="0"/>
              </a:rPr>
              <a:t>-Phase aufgetreten?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Erste Analyse der Support-Tickets &amp; Benutzeranfragen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Performance &amp; Stabilität des Systems prüfen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Identifikation von Pain Points &amp; Verbesserungsmöglichkeiten</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6ABA33F8-F1A8-15BB-0CCA-F0B90073EB73}"/>
              </a:ext>
            </a:extLst>
          </p:cNvPr>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406799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1D4E7-76F6-C9D8-3E76-739AA3AD27F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1B9FE7-C8C3-0393-B8EE-3A53CFA0681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63E9BE-9B2F-7864-F662-337E8D17DAD1}"/>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Wo gibt es noch manuelle Arbeitsschritte, die automatisiert werden können?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Verbesserung der Schnittstellen &amp; Berichtsqualität</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Schulungsbedarf für Benutzer identifizieren</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9641D9E8-96FD-2DAA-2974-186942FA5377}"/>
              </a:ext>
            </a:extLst>
          </p:cNvPr>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1744273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64B29-6496-2548-CE2E-1FEB79A7AC7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F6C205A-1BA8-E666-8505-566F94509AA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D2F1003-C957-01AB-B47E-0ADCE54CBDB1}"/>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Definition eines Optimierungsplans für das nächste Quartal</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Neue Anforderungen aus Fachbereich &amp; IT priorisieren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Langfristige Strategie für Regulatorische Updates &amp; Systempflege</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3D8C4533-901A-43CE-02B6-356DEA9F86D2}"/>
              </a:ext>
            </a:extLst>
          </p:cNvPr>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133173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9F84B-4C93-1C38-3F72-0CF0D95351F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A53152-2116-2025-3817-13637FB377D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57B2A79-7B59-F6E7-B22B-0ADC97C8148B}"/>
              </a:ext>
            </a:extLst>
          </p:cNvPr>
          <p:cNvSpPr>
            <a:spLocks noGrp="1"/>
          </p:cNvSpPr>
          <p:nvPr>
            <p:ph type="body" idx="1"/>
          </p:nvPr>
        </p:nvSpPr>
        <p:spPr/>
        <p:txBody>
          <a:bodyPr/>
          <a:lstStyle/>
          <a:p>
            <a:pPr>
              <a:lnSpc>
                <a:spcPts val="1350"/>
              </a:lnSpc>
            </a:pPr>
            <a:r>
              <a:rPr lang="de-DE" b="0" dirty="0">
                <a:solidFill>
                  <a:srgbClr val="EAF2F1"/>
                </a:solidFill>
                <a:effectLst/>
                <a:latin typeface="Menlo" panose="020B0609030804020204" pitchFamily="49" charset="0"/>
              </a:rPr>
              <a:t>✅ Was lief gut?</a:t>
            </a:r>
          </a:p>
          <a:p>
            <a:pPr>
              <a:lnSpc>
                <a:spcPts val="1350"/>
              </a:lnSpc>
            </a:pPr>
            <a:r>
              <a:rPr lang="de-DE" b="0" dirty="0">
                <a:solidFill>
                  <a:srgbClr val="EAF2F1"/>
                </a:solidFill>
                <a:effectLst/>
                <a:latin typeface="Menlo" panose="020B0609030804020204" pitchFamily="49" charset="0"/>
              </a:rPr>
              <a:t>✅ Was kann beim nächsten Mal besser gemacht werden?</a:t>
            </a:r>
          </a:p>
          <a:p>
            <a:pPr>
              <a:lnSpc>
                <a:spcPts val="1350"/>
              </a:lnSpc>
            </a:pPr>
            <a:r>
              <a:rPr lang="de-DE" b="0" dirty="0">
                <a:solidFill>
                  <a:srgbClr val="EAF2F1"/>
                </a:solidFill>
                <a:effectLst/>
                <a:latin typeface="Menlo" panose="020B0609030804020204" pitchFamily="49" charset="0"/>
              </a:rPr>
              <a:t>✅ Welche </a:t>
            </a:r>
            <a:r>
              <a:rPr lang="de-DE" b="0" dirty="0" err="1">
                <a:solidFill>
                  <a:srgbClr val="EAF2F1"/>
                </a:solidFill>
                <a:effectLst/>
                <a:latin typeface="Menlo" panose="020B0609030804020204" pitchFamily="49" charset="0"/>
              </a:rPr>
              <a:t>Lessons</a:t>
            </a:r>
            <a:r>
              <a:rPr lang="de-DE" b="0" dirty="0">
                <a:solidFill>
                  <a:srgbClr val="EAF2F1"/>
                </a:solidFill>
                <a:effectLst/>
                <a:latin typeface="Menlo" panose="020B0609030804020204" pitchFamily="49" charset="0"/>
              </a:rPr>
              <a:t> </a:t>
            </a:r>
            <a:r>
              <a:rPr lang="de-DE" b="0" dirty="0" err="1">
                <a:solidFill>
                  <a:srgbClr val="EAF2F1"/>
                </a:solidFill>
                <a:effectLst/>
                <a:latin typeface="Menlo" panose="020B0609030804020204" pitchFamily="49" charset="0"/>
              </a:rPr>
              <a:t>Learned</a:t>
            </a:r>
            <a:r>
              <a:rPr lang="de-DE" b="0" dirty="0">
                <a:solidFill>
                  <a:srgbClr val="EAF2F1"/>
                </a:solidFill>
                <a:effectLst/>
                <a:latin typeface="Menlo" panose="020B0609030804020204" pitchFamily="49" charset="0"/>
              </a:rPr>
              <a:t> sollten dokumentiert werden?</a:t>
            </a:r>
          </a:p>
        </p:txBody>
      </p:sp>
      <p:sp>
        <p:nvSpPr>
          <p:cNvPr id="4" name="Foliennummernplatzhalter 3">
            <a:extLst>
              <a:ext uri="{FF2B5EF4-FFF2-40B4-BE49-F238E27FC236}">
                <a16:creationId xmlns:a16="http://schemas.microsoft.com/office/drawing/2014/main" id="{D75EFFA2-1C85-1516-4F36-11ACBE2363F0}"/>
              </a:ext>
            </a:extLst>
          </p:cNvPr>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138850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268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720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6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3" name="Content Placeholder 3">
            <a:extLst>
              <a:ext uri="{FF2B5EF4-FFF2-40B4-BE49-F238E27FC236}">
                <a16:creationId xmlns:a16="http://schemas.microsoft.com/office/drawing/2014/main" id="{78399729-E02F-6932-E974-B314DDB07723}"/>
              </a:ext>
            </a:extLst>
          </p:cNvPr>
          <p:cNvSpPr>
            <a:spLocks noGrp="1"/>
          </p:cNvSpPr>
          <p:nvPr>
            <p:ph sz="quarter" idx="14"/>
          </p:nvPr>
        </p:nvSpPr>
        <p:spPr>
          <a:xfrm>
            <a:off x="332052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F9C5AD4-3A41-EE0A-548D-AA53367EB420}"/>
              </a:ext>
            </a:extLst>
          </p:cNvPr>
          <p:cNvSpPr>
            <a:spLocks noGrp="1"/>
          </p:cNvSpPr>
          <p:nvPr>
            <p:ph sz="quarter" idx="15"/>
          </p:nvPr>
        </p:nvSpPr>
        <p:spPr>
          <a:xfrm>
            <a:off x="619104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3">
            <a:extLst>
              <a:ext uri="{FF2B5EF4-FFF2-40B4-BE49-F238E27FC236}">
                <a16:creationId xmlns:a16="http://schemas.microsoft.com/office/drawing/2014/main" id="{49C32B79-399A-BE50-934C-690E06DB391F}"/>
              </a:ext>
            </a:extLst>
          </p:cNvPr>
          <p:cNvSpPr>
            <a:spLocks noGrp="1"/>
          </p:cNvSpPr>
          <p:nvPr>
            <p:ph sz="quarter" idx="16"/>
          </p:nvPr>
        </p:nvSpPr>
        <p:spPr>
          <a:xfrm>
            <a:off x="9061565"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ith image">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A7E481A-9AB9-0AA2-1B11-17AFF70067EE}"/>
              </a:ext>
            </a:extLst>
          </p:cNvPr>
          <p:cNvGraphicFramePr>
            <a:graphicFrameLocks noChangeAspect="1"/>
          </p:cNvGraphicFramePr>
          <p:nvPr userDrawn="1">
            <p:custDataLst>
              <p:tags r:id="rId1"/>
            </p:custDataLst>
            <p:extLst>
              <p:ext uri="{D42A27DB-BD31-4B8C-83A1-F6EECF244321}">
                <p14:modId xmlns:p14="http://schemas.microsoft.com/office/powerpoint/2010/main" val="3085421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24297262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endParaRPr lang="en-US" noProof="0" dirty="0"/>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6" name="Content Placeholder 3">
            <a:extLst>
              <a:ext uri="{FF2B5EF4-FFF2-40B4-BE49-F238E27FC236}">
                <a16:creationId xmlns:a16="http://schemas.microsoft.com/office/drawing/2014/main" id="{75658925-DDF7-46E8-C78B-523422DE00B4}"/>
              </a:ext>
            </a:extLst>
          </p:cNvPr>
          <p:cNvSpPr>
            <a:spLocks noGrp="1"/>
          </p:cNvSpPr>
          <p:nvPr>
            <p:ph sz="quarter" idx="14"/>
          </p:nvPr>
        </p:nvSpPr>
        <p:spPr>
          <a:xfrm>
            <a:off x="622596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dirty="0"/>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dirty="0"/>
              <a:t>Click to add subtitle</a:t>
            </a:r>
          </a:p>
        </p:txBody>
      </p:sp>
      <p:sp>
        <p:nvSpPr>
          <p:cNvPr id="2" name="Content Placeholder 3">
            <a:extLst>
              <a:ext uri="{FF2B5EF4-FFF2-40B4-BE49-F238E27FC236}">
                <a16:creationId xmlns:a16="http://schemas.microsoft.com/office/drawing/2014/main" id="{FF9D88F4-684F-232F-A6FD-C97BB72F6079}"/>
              </a:ext>
            </a:extLst>
          </p:cNvPr>
          <p:cNvSpPr>
            <a:spLocks noGrp="1"/>
          </p:cNvSpPr>
          <p:nvPr>
            <p:ph sz="quarter" idx="14"/>
          </p:nvPr>
        </p:nvSpPr>
        <p:spPr>
          <a:xfrm>
            <a:off x="432096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67A8F207-B0E1-89F9-A4CA-497F8277F47B}"/>
              </a:ext>
            </a:extLst>
          </p:cNvPr>
          <p:cNvSpPr>
            <a:spLocks noGrp="1"/>
          </p:cNvSpPr>
          <p:nvPr>
            <p:ph sz="quarter" idx="15"/>
          </p:nvPr>
        </p:nvSpPr>
        <p:spPr>
          <a:xfrm>
            <a:off x="819192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4" name="Content Placeholder 3">
            <a:extLst>
              <a:ext uri="{FF2B5EF4-FFF2-40B4-BE49-F238E27FC236}">
                <a16:creationId xmlns:a16="http://schemas.microsoft.com/office/drawing/2014/main" id="{FDA93F65-5BA3-6EB6-7B2E-F9CBCC70034E}"/>
              </a:ext>
            </a:extLst>
          </p:cNvPr>
          <p:cNvSpPr>
            <a:spLocks noGrp="1"/>
          </p:cNvSpPr>
          <p:nvPr>
            <p:ph sz="quarter" idx="14"/>
          </p:nvPr>
        </p:nvSpPr>
        <p:spPr>
          <a:xfrm>
            <a:off x="33202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958D8DE9-3D0D-14A5-FA2F-9EA571DF390E}"/>
              </a:ext>
            </a:extLst>
          </p:cNvPr>
          <p:cNvSpPr>
            <a:spLocks noGrp="1"/>
          </p:cNvSpPr>
          <p:nvPr>
            <p:ph sz="quarter" idx="15"/>
          </p:nvPr>
        </p:nvSpPr>
        <p:spPr>
          <a:xfrm>
            <a:off x="61904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85C8ED02-8D71-E016-B28E-D2BB7012E4A2}"/>
              </a:ext>
            </a:extLst>
          </p:cNvPr>
          <p:cNvSpPr>
            <a:spLocks noGrp="1"/>
          </p:cNvSpPr>
          <p:nvPr>
            <p:ph sz="quarter" idx="16"/>
          </p:nvPr>
        </p:nvSpPr>
        <p:spPr>
          <a:xfrm>
            <a:off x="90606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dirty="0"/>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dirty="0"/>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dirty="0"/>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Content Placeholder 3">
            <a:extLst>
              <a:ext uri="{FF2B5EF4-FFF2-40B4-BE49-F238E27FC236}">
                <a16:creationId xmlns:a16="http://schemas.microsoft.com/office/drawing/2014/main" id="{27FAF8CA-26D6-3CCD-4D28-A109DD82A4FA}"/>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1"/>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Folie" r:id="rId34" imgW="270" imgH="270" progId="TCLayout.ActiveDocument.1">
                  <p:embed/>
                </p:oleObj>
              </mc:Choice>
              <mc:Fallback>
                <p:oleObj name="think-cell Folie" r:id="rId34" imgW="270" imgH="270" progId="TCLayout.ActiveDocument.1">
                  <p:embed/>
                  <p:pic>
                    <p:nvPicPr>
                      <p:cNvPr id="4" name="Object 3" hidden="1"/>
                      <p:cNvPicPr/>
                      <p:nvPr/>
                    </p:nvPicPr>
                    <p:blipFill>
                      <a:blip r:embed="rId3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custDataLst>
              <p:tags r:id="rId31"/>
            </p:custDataLst>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8" name="Copyright"/>
          <p:cNvSpPr txBox="1"/>
          <p:nvPr>
            <p:custDataLst>
              <p:tags r:id="rId32"/>
            </p:custDataLst>
          </p:nvPr>
        </p:nvSpPr>
        <p:spPr>
          <a:xfrm>
            <a:off x="450000" y="651462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Deloitte 2025</a:t>
            </a: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
        <p:nvSpPr>
          <p:cNvPr id="5" name="empower - DO NOT DELETE!!!" hidden="1">
            <a:extLst>
              <a:ext uri="{FF2B5EF4-FFF2-40B4-BE49-F238E27FC236}">
                <a16:creationId xmlns:a16="http://schemas.microsoft.com/office/drawing/2014/main" id="{C4AC0B6E-A546-AB44-0B36-84EB2521BEB2}"/>
              </a:ext>
            </a:extLst>
          </p:cNvPr>
          <p:cNvSpPr/>
          <p:nvPr userDrawn="1">
            <p:custDataLst>
              <p:tags r:id="rId33"/>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dirty="0">
              <a:solidFill>
                <a:schemeClr val="bg1"/>
              </a:solidFill>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20"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brandspace.deloitte.com/content/index/guid/resources_accessibility?parent=1616"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5.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6.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7.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8.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29.xml"/><Relationship Id="rId5" Type="http://schemas.openxmlformats.org/officeDocument/2006/relationships/hyperlink" Target="http://www.deloitte.com/de" TargetMode="External"/><Relationship Id="rId4" Type="http://schemas.openxmlformats.org/officeDocument/2006/relationships/hyperlink" Target="http://www.deloitte.com/de/UeberUn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0.xml"/><Relationship Id="rId4" Type="http://schemas.openxmlformats.org/officeDocument/2006/relationships/hyperlink" Target="http://www.deloitte.com/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p:txBody>
          <a:bodyPr/>
          <a:lstStyle/>
          <a:p>
            <a:r>
              <a:rPr lang="en-US" dirty="0"/>
              <a:t>Document </a:t>
            </a:r>
            <a:br>
              <a:rPr lang="en-US" dirty="0"/>
            </a:br>
            <a:r>
              <a:rPr lang="en-US" dirty="0"/>
              <a:t>heading two lines</a:t>
            </a:r>
          </a:p>
        </p:txBody>
      </p:sp>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a:xfrm>
            <a:off x="457201" y="6365848"/>
            <a:ext cx="4782064" cy="180000"/>
          </a:xfrm>
        </p:spPr>
        <p:txBody>
          <a:bodyPr/>
          <a:lstStyle/>
          <a:p>
            <a:r>
              <a:rPr lang="de-DE" dirty="0"/>
              <a:t>Nachbetrachtung &amp; Optimierung (</a:t>
            </a:r>
            <a:r>
              <a:rPr lang="de-DE" dirty="0" err="1"/>
              <a:t>Hypercare</a:t>
            </a:r>
            <a:r>
              <a:rPr lang="de-DE" dirty="0"/>
              <a:t>-Phase)</a:t>
            </a:r>
            <a:r>
              <a:rPr lang="en-US" dirty="0"/>
              <a:t>, </a:t>
            </a:r>
            <a:r>
              <a:rPr lang="en-US" dirty="0" err="1"/>
              <a:t>xx.xx.xxxx</a:t>
            </a:r>
            <a:r>
              <a:rPr lang="en-US" dirty="0"/>
              <a:t> </a:t>
            </a:r>
          </a:p>
        </p:txBody>
      </p:sp>
      <p:pic>
        <p:nvPicPr>
          <p:cNvPr id="10" name="Picture Placeholder 9" descr="Green, cut-out dot with clock hands on top. Represents &quot;Cut out&quot; style of on brand circular motifs.">
            <a:extLst>
              <a:ext uri="{FF2B5EF4-FFF2-40B4-BE49-F238E27FC236}">
                <a16:creationId xmlns:a16="http://schemas.microsoft.com/office/drawing/2014/main" id="{9D5C5EF4-9CCA-4665-825B-F674776CB05F}"/>
              </a:ext>
            </a:extLst>
          </p:cNvPr>
          <p:cNvPicPr>
            <a:picLocks noGrp="1"/>
          </p:cNvPicPr>
          <p:nvPr>
            <p:ph type="pic" sz="quarter" idx="11"/>
          </p:nvPr>
        </p:nvPicPr>
        <p:blipFill rotWithShape="1">
          <a:blip r:embed="rId3"/>
          <a:srcRect t="57" b="57"/>
          <a:stretch/>
        </p:blipFill>
        <p:spPr/>
      </p:pic>
      <p:pic>
        <p:nvPicPr>
          <p:cNvPr id="8" name="Picture 7" descr="Deloitte Heritage Seal - MAKING AN IMPACT THAT MATTERS SINCE 1845">
            <a:extLst>
              <a:ext uri="{FF2B5EF4-FFF2-40B4-BE49-F238E27FC236}">
                <a16:creationId xmlns:a16="http://schemas.microsoft.com/office/drawing/2014/main" id="{359138ED-0968-4032-A810-5D84ED6F3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703187"/>
            <a:ext cx="1198880" cy="1198880"/>
          </a:xfrm>
          <a:prstGeom prst="rect">
            <a:avLst/>
          </a:prstGeom>
        </p:spPr>
      </p:pic>
      <p:sp>
        <p:nvSpPr>
          <p:cNvPr id="7" name="Rectangle 6">
            <a:extLst>
              <a:ext uri="{FF2B5EF4-FFF2-40B4-BE49-F238E27FC236}">
                <a16:creationId xmlns:a16="http://schemas.microsoft.com/office/drawing/2014/main" id="{206F0109-28B9-4D30-80C3-0B3909D51B85}"/>
              </a:ext>
            </a:extLst>
          </p:cNvPr>
          <p:cNvSpPr>
            <a:spLocks noChangeArrowheads="1"/>
          </p:cNvSpPr>
          <p:nvPr/>
        </p:nvSpPr>
        <p:spPr bwMode="gray">
          <a:xfrm>
            <a:off x="9022081" y="704254"/>
            <a:ext cx="2712720" cy="3036729"/>
          </a:xfrm>
          <a:prstGeom prst="rect">
            <a:avLst/>
          </a:prstGeom>
          <a:solidFill>
            <a:srgbClr val="FFFFFF"/>
          </a:solidFill>
          <a:ln w="12700" algn="ctr">
            <a:solidFill>
              <a:srgbClr val="00A1DE"/>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800" b="0" dirty="0">
                <a:solidFill>
                  <a:schemeClr val="accent6"/>
                </a:solidFill>
                <a:latin typeface="+mn-lt"/>
                <a:cs typeface="Calibri Light" panose="020F0302020204030204" pitchFamily="34" charset="0"/>
              </a:rPr>
              <a:t>Replace the image in one of two ways.</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Delete existing image, click the picture icon to navigate to a new image and ‘click’ insert.</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Select the image, ‘right click’, and select Change Picture. Browse to a new image and ‘click’ Insert. </a:t>
            </a:r>
          </a:p>
          <a:p>
            <a:pPr algn="l">
              <a:spcBef>
                <a:spcPts val="400"/>
              </a:spcBef>
              <a:spcAft>
                <a:spcPts val="400"/>
              </a:spcAft>
            </a:pPr>
            <a:r>
              <a:rPr lang="en-US" sz="800" b="0" dirty="0">
                <a:solidFill>
                  <a:schemeClr val="accent6"/>
                </a:solidFill>
                <a:latin typeface="+mn-lt"/>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lgn="l">
              <a:spcBef>
                <a:spcPts val="400"/>
              </a:spcBef>
              <a:spcAft>
                <a:spcPts val="400"/>
              </a:spcAft>
            </a:pPr>
            <a:r>
              <a:rPr lang="en-US" sz="800" b="0" dirty="0">
                <a:solidFill>
                  <a:schemeClr val="accent6"/>
                </a:solidFill>
                <a:latin typeface="+mn-lt"/>
                <a:ea typeface="MS PGothic"/>
                <a:cs typeface="Calibri Light" panose="020F0302020204030204" pitchFamily="34" charset="0"/>
              </a:rPr>
              <a:t>Once the image has been inserted on this slide, </a:t>
            </a:r>
            <a:br>
              <a:rPr lang="en-US" sz="800" b="0" dirty="0">
                <a:solidFill>
                  <a:schemeClr val="accent6"/>
                </a:solidFill>
                <a:latin typeface="+mn-lt"/>
                <a:ea typeface="MS PGothic"/>
                <a:cs typeface="Calibri Light" panose="020F0302020204030204" pitchFamily="34" charset="0"/>
              </a:rPr>
            </a:br>
            <a:r>
              <a:rPr lang="en-US" sz="800" b="0" dirty="0">
                <a:solidFill>
                  <a:schemeClr val="accent6"/>
                </a:solidFill>
                <a:latin typeface="+mn-lt"/>
                <a:ea typeface="MS PGothic"/>
                <a:cs typeface="Calibri Light" panose="020F0302020204030204" pitchFamily="34" charset="0"/>
              </a:rPr>
              <a:t>make sure to right-click and choose “Send to back”.</a:t>
            </a:r>
          </a:p>
          <a:p>
            <a:pPr algn="l">
              <a:spcBef>
                <a:spcPts val="400"/>
              </a:spcBef>
              <a:spcAft>
                <a:spcPts val="400"/>
              </a:spcAft>
            </a:pPr>
            <a:r>
              <a:rPr lang="en-US" sz="800" b="0" dirty="0">
                <a:solidFill>
                  <a:schemeClr val="accent6"/>
                </a:solidFill>
                <a:latin typeface="+mn-lt"/>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00" b="0" dirty="0">
                <a:solidFill>
                  <a:schemeClr val="accent6"/>
                </a:solidFill>
                <a:latin typeface="+mn-lt"/>
                <a:cs typeface="Calibri Light" panose="020F0302020204030204" pitchFamily="34" charset="0"/>
                <a:hlinkClick r:id="rId5"/>
              </a:rPr>
              <a:t>accessibility page</a:t>
            </a:r>
            <a:r>
              <a:rPr lang="en-US" sz="800" b="0" dirty="0">
                <a:solidFill>
                  <a:schemeClr val="accent6"/>
                </a:solidFill>
                <a:latin typeface="+mn-lt"/>
                <a:cs typeface="Calibri Light" panose="020F0302020204030204" pitchFamily="34" charset="0"/>
              </a:rPr>
              <a:t> on Brand Space for more information or consult with your local legal or risk teams.</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76407937-E0F3-9350-BE3A-053AA3D91755}"/>
              </a:ext>
            </a:extLst>
          </p:cNvPr>
          <p:cNvSpPr>
            <a:spLocks noGrp="1"/>
          </p:cNvSpPr>
          <p:nvPr>
            <p:ph type="body" sz="quarter" idx="13"/>
          </p:nvPr>
        </p:nvSpPr>
        <p:spPr/>
        <p:txBody>
          <a:bodyPr/>
          <a:lstStyle/>
          <a:p>
            <a:r>
              <a:rPr lang="de-DE" dirty="0"/>
              <a:t>Unsere Themen für heute</a:t>
            </a:r>
          </a:p>
        </p:txBody>
      </p:sp>
      <p:sp>
        <p:nvSpPr>
          <p:cNvPr id="3" name="Titel 2">
            <a:extLst>
              <a:ext uri="{FF2B5EF4-FFF2-40B4-BE49-F238E27FC236}">
                <a16:creationId xmlns:a16="http://schemas.microsoft.com/office/drawing/2014/main" id="{A7369BB4-EFFA-B6DA-4582-8593C40C413B}"/>
              </a:ext>
            </a:extLst>
          </p:cNvPr>
          <p:cNvSpPr>
            <a:spLocks noGrp="1"/>
          </p:cNvSpPr>
          <p:nvPr>
            <p:ph type="title"/>
          </p:nvPr>
        </p:nvSpPr>
        <p:spPr/>
        <p:txBody>
          <a:bodyPr/>
          <a:lstStyle/>
          <a:p>
            <a:r>
              <a:rPr lang="de-DE" dirty="0"/>
              <a:t>Agenda</a:t>
            </a:r>
          </a:p>
        </p:txBody>
      </p:sp>
      <p:sp>
        <p:nvSpPr>
          <p:cNvPr id="2" name="Inhaltsplatzhalter 5">
            <a:extLst>
              <a:ext uri="{FF2B5EF4-FFF2-40B4-BE49-F238E27FC236}">
                <a16:creationId xmlns:a16="http://schemas.microsoft.com/office/drawing/2014/main" id="{12E8E7E5-B804-E3F8-4F23-B88C9BB211A2}"/>
              </a:ext>
            </a:extLst>
          </p:cNvPr>
          <p:cNvSpPr txBox="1">
            <a:spLocks/>
          </p:cNvSpPr>
          <p:nvPr/>
        </p:nvSpPr>
        <p:spPr>
          <a:xfrm>
            <a:off x="450000" y="1714499"/>
            <a:ext cx="11304000" cy="4644000"/>
          </a:xfrm>
          <a:prstGeom prst="rect">
            <a:avLst/>
          </a:prstGeom>
        </p:spPr>
        <p:txBody>
          <a:bodyPr/>
          <a:lstStyle>
            <a:defPPr>
              <a:defRPr lang="en-US"/>
            </a:defPPr>
            <a:lvl1pPr marL="228600" indent="-228600" defTabSz="685800">
              <a:lnSpc>
                <a:spcPts val="1350"/>
              </a:lnSpc>
              <a:spcBef>
                <a:spcPts val="200"/>
              </a:spcBef>
              <a:spcAft>
                <a:spcPts val="200"/>
              </a:spcAft>
              <a:buSzPct val="100000"/>
              <a:buFontTx/>
              <a:buAutoNum type="arabicPeriod"/>
              <a:defRPr sz="1600" b="1">
                <a:latin typeface="+mj-lt"/>
                <a:cs typeface="Calibri Light" panose="020F0302020204030204" pitchFamily="34" charset="0"/>
              </a:defRPr>
            </a:lvl1pPr>
            <a:lvl2pPr marL="179388" indent="-179388" defTabSz="685800">
              <a:lnSpc>
                <a:spcPct val="100000"/>
              </a:lnSpc>
              <a:spcBef>
                <a:spcPts val="200"/>
              </a:spcBef>
              <a:spcAft>
                <a:spcPts val="200"/>
              </a:spcAft>
              <a:buClrTx/>
              <a:buSzPct val="100000"/>
              <a:buFont typeface="Arial" panose="020B0604020202020204" pitchFamily="34" charset="0"/>
              <a:buChar char="•"/>
              <a:defRPr sz="1200" b="0">
                <a:latin typeface="+mj-lt"/>
                <a:cs typeface="Calibri Light" panose="020F0302020204030204" pitchFamily="34" charset="0"/>
              </a:defRPr>
            </a:lvl2pPr>
            <a:lvl3pPr marL="360363" indent="-180975" defTabSz="685800">
              <a:lnSpc>
                <a:spcPct val="100000"/>
              </a:lnSpc>
              <a:spcBef>
                <a:spcPts val="200"/>
              </a:spcBef>
              <a:spcAft>
                <a:spcPts val="200"/>
              </a:spcAft>
              <a:buClrTx/>
              <a:buSzPct val="100000"/>
              <a:buFont typeface="Arial" panose="020B0604020202020204" pitchFamily="34" charset="0"/>
              <a:buChar char="−"/>
              <a:defRPr sz="1200" b="0">
                <a:cs typeface="Calibri Light" panose="020F0302020204030204" pitchFamily="34" charset="0"/>
              </a:defRPr>
            </a:lvl3pPr>
            <a:lvl4pPr marL="538163" indent="-180000" defTabSz="685800">
              <a:lnSpc>
                <a:spcPct val="100000"/>
              </a:lnSpc>
              <a:spcBef>
                <a:spcPts val="200"/>
              </a:spcBef>
              <a:spcAft>
                <a:spcPts val="200"/>
              </a:spcAft>
              <a:buClrTx/>
              <a:buSzPct val="100000"/>
              <a:buFont typeface="Arial" panose="020B0604020202020204" pitchFamily="34" charset="0"/>
              <a:buChar char="◦"/>
              <a:defRPr sz="1200" b="0" baseline="0">
                <a:cs typeface="Calibri Light" panose="020F0302020204030204" pitchFamily="34" charset="0"/>
              </a:defRPr>
            </a:lvl4pPr>
            <a:lvl5pPr marL="720000" indent="-179388" defTabSz="598885">
              <a:lnSpc>
                <a:spcPct val="100000"/>
              </a:lnSpc>
              <a:spcBef>
                <a:spcPts val="200"/>
              </a:spcBef>
              <a:spcAft>
                <a:spcPts val="200"/>
              </a:spcAft>
              <a:buClrTx/>
              <a:buSzPct val="100000"/>
              <a:buFont typeface="Arial" panose="020B0604020202020204" pitchFamily="34" charset="0"/>
              <a:buChar char="−"/>
              <a:tabLst/>
              <a:defRPr sz="1200" b="0" baseline="0">
                <a:cs typeface="Calibri Light" panose="020F0302020204030204" pitchFamily="34" charset="0"/>
              </a:defRPr>
            </a:lvl5pPr>
            <a:lvl6pPr marL="399600" indent="-132300" defTabSz="685800">
              <a:spcBef>
                <a:spcPts val="0"/>
              </a:spcBef>
              <a:spcAft>
                <a:spcPts val="750"/>
              </a:spcAft>
              <a:buFont typeface="Verdana" panose="020B0604030504040204" pitchFamily="34" charset="0"/>
              <a:buChar char="−"/>
              <a:defRPr sz="900" baseline="0"/>
            </a:lvl6pPr>
            <a:lvl7pPr marL="399600" indent="-132300" defTabSz="685800">
              <a:spcBef>
                <a:spcPts val="0"/>
              </a:spcBef>
              <a:spcAft>
                <a:spcPts val="750"/>
              </a:spcAft>
              <a:buFont typeface="Verdana" panose="020B0604030504040204" pitchFamily="34" charset="0"/>
              <a:buChar char="−"/>
              <a:defRPr sz="900"/>
            </a:lvl7pPr>
            <a:lvl8pPr marL="399600" indent="-132300" defTabSz="685800">
              <a:spcBef>
                <a:spcPts val="0"/>
              </a:spcBef>
              <a:spcAft>
                <a:spcPts val="750"/>
              </a:spcAft>
              <a:buFont typeface="Verdana" panose="020B0604030504040204" pitchFamily="34" charset="0"/>
              <a:buChar char="−"/>
              <a:defRPr sz="900" baseline="0"/>
            </a:lvl8pPr>
            <a:lvl9pPr marL="399600" indent="-132300" defTabSz="685800">
              <a:spcBef>
                <a:spcPts val="0"/>
              </a:spcBef>
              <a:spcAft>
                <a:spcPts val="750"/>
              </a:spcAft>
              <a:buFont typeface="Verdana" panose="020B0604030504040204" pitchFamily="34" charset="0"/>
              <a:buChar char="−"/>
              <a:defRPr sz="900" baseline="0"/>
            </a:lvl9pPr>
          </a:lstStyle>
          <a:p>
            <a:r>
              <a:rPr lang="de-DE" dirty="0"/>
              <a:t>Begrüßung &amp; Zielsetzung (0:00 - 0:15 Uhr)</a:t>
            </a:r>
          </a:p>
          <a:p>
            <a:r>
              <a:rPr lang="de-DE" dirty="0"/>
              <a:t>Testplanung &amp; Testfallumsetzung (0:15 - 1:00 Uhr)</a:t>
            </a:r>
          </a:p>
          <a:p>
            <a:r>
              <a:rPr lang="de-DE" dirty="0"/>
              <a:t>Durchführung erster Tests &amp; Live-Demo (1:00 - 1:45 Uhr)</a:t>
            </a:r>
          </a:p>
          <a:p>
            <a:r>
              <a:rPr lang="de-DE" dirty="0"/>
              <a:t>Pause (1:45 - 2:00 Uhr)</a:t>
            </a:r>
          </a:p>
          <a:p>
            <a:r>
              <a:rPr lang="de-DE" dirty="0"/>
              <a:t>Fehleranalyse &amp; Lösungsstrategien (2:00 - 2:30 Uhr)</a:t>
            </a:r>
          </a:p>
          <a:p>
            <a:r>
              <a:rPr lang="de-DE" dirty="0"/>
              <a:t>Abschluss &amp; Nächste Schritte (2:30 - 3:00 Uhr)</a:t>
            </a:r>
          </a:p>
        </p:txBody>
      </p:sp>
    </p:spTree>
    <p:extLst>
      <p:ext uri="{BB962C8B-B14F-4D97-AF65-F5344CB8AC3E}">
        <p14:creationId xmlns:p14="http://schemas.microsoft.com/office/powerpoint/2010/main" val="31613589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46A8EF7-8457-4A86-D095-02E7DBC0B7E7}"/>
              </a:ext>
            </a:extLst>
          </p:cNvPr>
          <p:cNvSpPr>
            <a:spLocks noGrp="1"/>
          </p:cNvSpPr>
          <p:nvPr>
            <p:ph type="body" sz="quarter" idx="13"/>
          </p:nvPr>
        </p:nvSpPr>
        <p:spPr/>
        <p:txBody>
          <a:bodyPr/>
          <a:lstStyle/>
          <a:p>
            <a:r>
              <a:rPr lang="de-DE" dirty="0"/>
              <a:t>Erste Erfahrungen nach dem Go-Live reflektieren &amp; Optimierungspotenziale identifizieren</a:t>
            </a:r>
          </a:p>
        </p:txBody>
      </p:sp>
      <p:sp>
        <p:nvSpPr>
          <p:cNvPr id="2" name="Titel 1">
            <a:extLst>
              <a:ext uri="{FF2B5EF4-FFF2-40B4-BE49-F238E27FC236}">
                <a16:creationId xmlns:a16="http://schemas.microsoft.com/office/drawing/2014/main" id="{10FDB093-AC1A-B7E7-43E9-FA226DC99636}"/>
              </a:ext>
            </a:extLst>
          </p:cNvPr>
          <p:cNvSpPr>
            <a:spLocks noGrp="1"/>
          </p:cNvSpPr>
          <p:nvPr>
            <p:ph type="title"/>
          </p:nvPr>
        </p:nvSpPr>
        <p:spPr/>
        <p:txBody>
          <a:bodyPr vert="horz" lIns="0" tIns="0" rIns="0" bIns="0" rtlCol="0" anchor="t" anchorCtr="0">
            <a:noAutofit/>
          </a:bodyPr>
          <a:lstStyle/>
          <a:p>
            <a:r>
              <a:rPr lang="de-DE" dirty="0"/>
              <a:t>1. Begrüßung &amp; Zielsetzung (0:00 - 0:15 Uhr)</a:t>
            </a:r>
            <a:br>
              <a:rPr lang="de-DE" dirty="0"/>
            </a:br>
            <a:endParaRPr lang="de-DE" dirty="0"/>
          </a:p>
        </p:txBody>
      </p:sp>
      <p:sp>
        <p:nvSpPr>
          <p:cNvPr id="6" name="Inhaltsplatzhalter 5">
            <a:extLst>
              <a:ext uri="{FF2B5EF4-FFF2-40B4-BE49-F238E27FC236}">
                <a16:creationId xmlns:a16="http://schemas.microsoft.com/office/drawing/2014/main" id="{BD8C2433-770A-D7E3-D2AA-99D291726066}"/>
              </a:ext>
            </a:extLst>
          </p:cNvPr>
          <p:cNvSpPr>
            <a:spLocks noGrp="1"/>
          </p:cNvSpPr>
          <p:nvPr>
            <p:ph idx="1"/>
          </p:nvPr>
        </p:nvSpPr>
        <p:spPr/>
        <p:txBody>
          <a:bodyPr/>
          <a:lstStyle/>
          <a:p>
            <a:r>
              <a:rPr lang="de-DE" b="1" dirty="0"/>
              <a:t>Willkommen zum Workshop: Nachbetrachtung &amp; Optimierung (</a:t>
            </a:r>
            <a:r>
              <a:rPr lang="de-DE" b="1" dirty="0" err="1"/>
              <a:t>Hypercare</a:t>
            </a:r>
            <a:r>
              <a:rPr lang="de-DE" b="1" dirty="0"/>
              <a:t>-Phase)</a:t>
            </a:r>
          </a:p>
          <a:p>
            <a:r>
              <a:rPr lang="de-DE" dirty="0"/>
              <a:t>📅 </a:t>
            </a:r>
            <a:r>
              <a:rPr lang="de-DE" b="1" dirty="0"/>
              <a:t>Datum:</a:t>
            </a:r>
            <a:r>
              <a:rPr lang="de-DE" dirty="0"/>
              <a:t> [Einfügen]</a:t>
            </a:r>
            <a:br>
              <a:rPr lang="de-DE" dirty="0"/>
            </a:br>
            <a:r>
              <a:rPr lang="de-DE" dirty="0"/>
              <a:t>📍 </a:t>
            </a:r>
            <a:r>
              <a:rPr lang="de-DE" b="1" dirty="0"/>
              <a:t>Ort:</a:t>
            </a:r>
            <a:r>
              <a:rPr lang="de-DE" dirty="0"/>
              <a:t> [Einfügen]</a:t>
            </a:r>
          </a:p>
          <a:p>
            <a:r>
              <a:rPr lang="de-DE" b="1" dirty="0"/>
              <a:t>Ziel des Workshops:</a:t>
            </a:r>
          </a:p>
          <a:p>
            <a:r>
              <a:rPr lang="de-DE" dirty="0"/>
              <a:t>✅ Analyse der ersten Betriebswochen nach dem Go-Live</a:t>
            </a:r>
            <a:br>
              <a:rPr lang="de-DE" dirty="0"/>
            </a:br>
            <a:r>
              <a:rPr lang="de-DE" dirty="0"/>
              <a:t>✅ Identifikation von Verbesserungsmöglichkeiten</a:t>
            </a:r>
            <a:br>
              <a:rPr lang="de-DE" dirty="0"/>
            </a:br>
            <a:r>
              <a:rPr lang="de-DE" dirty="0"/>
              <a:t>✅ Planung zukünftiger Optimierungen &amp; Updates</a:t>
            </a:r>
          </a:p>
          <a:p>
            <a:r>
              <a:rPr lang="de-DE" b="1" dirty="0"/>
              <a:t>Agenda:</a:t>
            </a:r>
          </a:p>
          <a:p>
            <a:r>
              <a:rPr lang="de-DE" dirty="0"/>
              <a:t>🔹 Begrüßung &amp; Zielsetzung</a:t>
            </a:r>
            <a:br>
              <a:rPr lang="de-DE" dirty="0"/>
            </a:br>
            <a:r>
              <a:rPr lang="de-DE" dirty="0"/>
              <a:t>🔹 Analyse der ersten Betriebswochen</a:t>
            </a:r>
            <a:br>
              <a:rPr lang="de-DE" dirty="0"/>
            </a:br>
            <a:r>
              <a:rPr lang="de-DE" dirty="0"/>
              <a:t>🔹 Optimierung von Prozessen &amp; Berichten</a:t>
            </a:r>
            <a:br>
              <a:rPr lang="de-DE" dirty="0"/>
            </a:br>
            <a:r>
              <a:rPr lang="de-DE" dirty="0"/>
              <a:t>🔹 Planung der nächsten Updates</a:t>
            </a:r>
            <a:br>
              <a:rPr lang="de-DE" dirty="0"/>
            </a:br>
            <a:r>
              <a:rPr lang="de-DE" dirty="0"/>
              <a:t>🔹 Abschluss &amp; </a:t>
            </a:r>
            <a:r>
              <a:rPr lang="de-DE" dirty="0" err="1"/>
              <a:t>Lessons</a:t>
            </a:r>
            <a:r>
              <a:rPr lang="de-DE" dirty="0"/>
              <a:t> </a:t>
            </a:r>
            <a:r>
              <a:rPr lang="de-DE" dirty="0" err="1"/>
              <a:t>Learned</a:t>
            </a:r>
            <a:endParaRPr lang="de-DE" dirty="0"/>
          </a:p>
          <a:p>
            <a:r>
              <a:rPr lang="de-DE" dirty="0"/>
              <a:t>🔍 </a:t>
            </a:r>
            <a:r>
              <a:rPr lang="de-DE" b="1" dirty="0"/>
              <a:t>Frage an die Teilnehmer:</a:t>
            </a:r>
            <a:r>
              <a:rPr lang="de-DE" dirty="0"/>
              <a:t> Welche ersten Erkenntnisse gibt es aus der Nutzung?</a:t>
            </a:r>
          </a:p>
          <a:p>
            <a:endParaRPr lang="de-DE" dirty="0"/>
          </a:p>
        </p:txBody>
      </p:sp>
    </p:spTree>
    <p:extLst>
      <p:ext uri="{BB962C8B-B14F-4D97-AF65-F5344CB8AC3E}">
        <p14:creationId xmlns:p14="http://schemas.microsoft.com/office/powerpoint/2010/main" val="23106437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04087-5945-3176-8C17-5FC0E7EDE559}"/>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2BFA86A-75AD-B7E0-EAD2-6A302080CF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E9E084F3-0026-7909-AE62-EC5A2B3D9753}"/>
              </a:ext>
            </a:extLst>
          </p:cNvPr>
          <p:cNvSpPr>
            <a:spLocks noGrp="1"/>
          </p:cNvSpPr>
          <p:nvPr>
            <p:ph type="body" sz="quarter" idx="13"/>
          </p:nvPr>
        </p:nvSpPr>
        <p:spPr/>
        <p:txBody>
          <a:bodyPr/>
          <a:lstStyle/>
          <a:p>
            <a:r>
              <a:rPr lang="de-DE" dirty="0"/>
              <a:t>Systematische Bewertung der bisherigen Nutzung &amp; Problemfelder erfassen</a:t>
            </a:r>
          </a:p>
        </p:txBody>
      </p:sp>
      <p:sp>
        <p:nvSpPr>
          <p:cNvPr id="2" name="Titel 1">
            <a:extLst>
              <a:ext uri="{FF2B5EF4-FFF2-40B4-BE49-F238E27FC236}">
                <a16:creationId xmlns:a16="http://schemas.microsoft.com/office/drawing/2014/main" id="{9191ECA6-B717-1FAC-2666-E3A5E2758269}"/>
              </a:ext>
            </a:extLst>
          </p:cNvPr>
          <p:cNvSpPr>
            <a:spLocks noGrp="1"/>
          </p:cNvSpPr>
          <p:nvPr>
            <p:ph type="title"/>
          </p:nvPr>
        </p:nvSpPr>
        <p:spPr/>
        <p:txBody>
          <a:bodyPr vert="horz" lIns="0" tIns="0" rIns="0" bIns="0" rtlCol="0" anchor="t" anchorCtr="0">
            <a:noAutofit/>
          </a:bodyPr>
          <a:lstStyle/>
          <a:p>
            <a:r>
              <a:rPr lang="de-DE" dirty="0"/>
              <a:t>2. Analyse der ersten Betriebswochen (0:15 - 1:00 Uhr)</a:t>
            </a:r>
          </a:p>
        </p:txBody>
      </p:sp>
      <p:sp>
        <p:nvSpPr>
          <p:cNvPr id="6" name="Inhaltsplatzhalter 5">
            <a:extLst>
              <a:ext uri="{FF2B5EF4-FFF2-40B4-BE49-F238E27FC236}">
                <a16:creationId xmlns:a16="http://schemas.microsoft.com/office/drawing/2014/main" id="{94F85831-5E30-9A57-F2FF-4EB3D81D35A5}"/>
              </a:ext>
            </a:extLst>
          </p:cNvPr>
          <p:cNvSpPr>
            <a:spLocks noGrp="1"/>
          </p:cNvSpPr>
          <p:nvPr>
            <p:ph idx="1"/>
          </p:nvPr>
        </p:nvSpPr>
        <p:spPr/>
        <p:txBody>
          <a:bodyPr/>
          <a:lstStyle/>
          <a:p>
            <a:r>
              <a:rPr lang="de-DE" b="1" dirty="0"/>
              <a:t>Erfahrungen nach dem Go-Live</a:t>
            </a:r>
          </a:p>
          <a:p>
            <a:r>
              <a:rPr lang="de-DE" dirty="0"/>
              <a:t>✅ </a:t>
            </a:r>
            <a:r>
              <a:rPr lang="de-DE" b="1" dirty="0"/>
              <a:t>Systemverfügbarkeit &amp; Performance</a:t>
            </a:r>
            <a:br>
              <a:rPr lang="de-DE" dirty="0"/>
            </a:br>
            <a:r>
              <a:rPr lang="de-DE" dirty="0"/>
              <a:t>📌 Wie stabil läuft das System unter Live-Bedingungen?</a:t>
            </a:r>
            <a:br>
              <a:rPr lang="de-DE" dirty="0"/>
            </a:br>
            <a:r>
              <a:rPr lang="de-DE" dirty="0"/>
              <a:t>📌 Gibt es unerwartete </a:t>
            </a:r>
            <a:r>
              <a:rPr lang="de-DE" b="1" dirty="0"/>
              <a:t>Performance-Probleme</a:t>
            </a:r>
            <a:r>
              <a:rPr lang="de-DE" dirty="0"/>
              <a:t>?</a:t>
            </a:r>
          </a:p>
          <a:p>
            <a:r>
              <a:rPr lang="de-DE" dirty="0"/>
              <a:t>✅ </a:t>
            </a:r>
            <a:r>
              <a:rPr lang="de-DE" b="1" dirty="0"/>
              <a:t>Support-Tickets &amp; Benutzeranfragen</a:t>
            </a:r>
            <a:br>
              <a:rPr lang="de-DE" dirty="0"/>
            </a:br>
            <a:r>
              <a:rPr lang="de-DE" dirty="0"/>
              <a:t>📌 Welche </a:t>
            </a:r>
            <a:r>
              <a:rPr lang="de-DE" b="1" dirty="0"/>
              <a:t>häufigen Probleme</a:t>
            </a:r>
            <a:r>
              <a:rPr lang="de-DE" dirty="0"/>
              <a:t> wurden gemeldet?</a:t>
            </a:r>
            <a:br>
              <a:rPr lang="de-DE" dirty="0"/>
            </a:br>
            <a:r>
              <a:rPr lang="de-DE" dirty="0"/>
              <a:t>📌 Gibt es </a:t>
            </a:r>
            <a:r>
              <a:rPr lang="de-DE" b="1" dirty="0"/>
              <a:t>Wiederholungsthemen</a:t>
            </a:r>
            <a:r>
              <a:rPr lang="de-DE" dirty="0"/>
              <a:t>, die systematisch gelöst werden müssen?</a:t>
            </a:r>
          </a:p>
          <a:p>
            <a:r>
              <a:rPr lang="de-DE" dirty="0"/>
              <a:t>✅ </a:t>
            </a:r>
            <a:r>
              <a:rPr lang="de-DE" b="1" dirty="0"/>
              <a:t>Datenqualität &amp; Berichterstellung</a:t>
            </a:r>
            <a:br>
              <a:rPr lang="de-DE" dirty="0"/>
            </a:br>
            <a:r>
              <a:rPr lang="de-DE" dirty="0"/>
              <a:t>📌 Sind alle steuerlichen Reports vollständig &amp; korrekt?</a:t>
            </a:r>
            <a:br>
              <a:rPr lang="de-DE" dirty="0"/>
            </a:br>
            <a:r>
              <a:rPr lang="de-DE" dirty="0"/>
              <a:t>📌 Wo gibt es noch </a:t>
            </a:r>
            <a:r>
              <a:rPr lang="de-DE" b="1" dirty="0"/>
              <a:t>manuelle Korrekturen</a:t>
            </a:r>
            <a:r>
              <a:rPr lang="de-DE" dirty="0"/>
              <a:t>?</a:t>
            </a:r>
          </a:p>
          <a:p>
            <a:r>
              <a:rPr lang="de-DE" dirty="0"/>
              <a:t>🔍 </a:t>
            </a:r>
            <a:r>
              <a:rPr lang="de-DE" b="1" dirty="0"/>
              <a:t>Frage an die Teilnehmer:</a:t>
            </a:r>
            <a:r>
              <a:rPr lang="de-DE" dirty="0"/>
              <a:t> Welche operativen Herausforderungen gibt es aktuell?</a:t>
            </a:r>
          </a:p>
          <a:p>
            <a:endParaRPr lang="de-DE" dirty="0"/>
          </a:p>
        </p:txBody>
      </p:sp>
    </p:spTree>
    <p:extLst>
      <p:ext uri="{BB962C8B-B14F-4D97-AF65-F5344CB8AC3E}">
        <p14:creationId xmlns:p14="http://schemas.microsoft.com/office/powerpoint/2010/main" val="876691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93802-56E7-A892-C32F-B0170FCB2D59}"/>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139CD8D-45A2-4137-A568-3D6F46F83DF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12BFA86A-75AD-B7E0-EAD2-6A302080CF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4057D984-7D9E-561F-A893-892DC265C953}"/>
              </a:ext>
            </a:extLst>
          </p:cNvPr>
          <p:cNvSpPr>
            <a:spLocks noGrp="1"/>
          </p:cNvSpPr>
          <p:nvPr>
            <p:ph type="body" sz="quarter" idx="13"/>
          </p:nvPr>
        </p:nvSpPr>
        <p:spPr/>
        <p:txBody>
          <a:bodyPr/>
          <a:lstStyle/>
          <a:p>
            <a:r>
              <a:rPr lang="de-DE" dirty="0"/>
              <a:t>Verbesserungspotenziale für Effizienzsteigerungen erarbeiten</a:t>
            </a:r>
          </a:p>
        </p:txBody>
      </p:sp>
      <p:sp>
        <p:nvSpPr>
          <p:cNvPr id="2" name="Titel 1">
            <a:extLst>
              <a:ext uri="{FF2B5EF4-FFF2-40B4-BE49-F238E27FC236}">
                <a16:creationId xmlns:a16="http://schemas.microsoft.com/office/drawing/2014/main" id="{707BBCCA-6D78-2F54-865C-63D0D31E144F}"/>
              </a:ext>
            </a:extLst>
          </p:cNvPr>
          <p:cNvSpPr>
            <a:spLocks noGrp="1"/>
          </p:cNvSpPr>
          <p:nvPr>
            <p:ph type="title"/>
          </p:nvPr>
        </p:nvSpPr>
        <p:spPr/>
        <p:txBody>
          <a:bodyPr vert="horz" lIns="0" tIns="0" rIns="0" bIns="0" rtlCol="0" anchor="t" anchorCtr="0">
            <a:noAutofit/>
          </a:bodyPr>
          <a:lstStyle/>
          <a:p>
            <a:r>
              <a:rPr lang="de-DE" dirty="0"/>
              <a:t>3. Optimierung von Prozessen &amp; Berichten (1:00 - 1:45 Uhr)</a:t>
            </a:r>
          </a:p>
        </p:txBody>
      </p:sp>
      <p:sp>
        <p:nvSpPr>
          <p:cNvPr id="6" name="Inhaltsplatzhalter 5">
            <a:extLst>
              <a:ext uri="{FF2B5EF4-FFF2-40B4-BE49-F238E27FC236}">
                <a16:creationId xmlns:a16="http://schemas.microsoft.com/office/drawing/2014/main" id="{B4979DFD-9BF5-817A-3E59-649591C5C23C}"/>
              </a:ext>
            </a:extLst>
          </p:cNvPr>
          <p:cNvSpPr>
            <a:spLocks noGrp="1"/>
          </p:cNvSpPr>
          <p:nvPr>
            <p:ph idx="1"/>
          </p:nvPr>
        </p:nvSpPr>
        <p:spPr/>
        <p:txBody>
          <a:bodyPr/>
          <a:lstStyle/>
          <a:p>
            <a:r>
              <a:rPr lang="de-DE" b="1" dirty="0"/>
              <a:t>Identifikation von Optimierungspotenzialen</a:t>
            </a:r>
          </a:p>
          <a:p>
            <a:r>
              <a:rPr lang="de-DE" dirty="0"/>
              <a:t>✅ </a:t>
            </a:r>
            <a:r>
              <a:rPr lang="de-DE" b="1" dirty="0"/>
              <a:t>Automatisierungsmöglichkeiten</a:t>
            </a:r>
            <a:br>
              <a:rPr lang="de-DE" dirty="0"/>
            </a:br>
            <a:r>
              <a:rPr lang="de-DE" dirty="0"/>
              <a:t>📌 Welche manuellen Schritte können durch Automatisierung ersetzt werden?</a:t>
            </a:r>
            <a:br>
              <a:rPr lang="de-DE" dirty="0"/>
            </a:br>
            <a:r>
              <a:rPr lang="de-DE" dirty="0"/>
              <a:t>📌 Wie kann die Benutzerfreundlichkeit verbessert werden?</a:t>
            </a:r>
          </a:p>
          <a:p>
            <a:r>
              <a:rPr lang="de-DE" dirty="0"/>
              <a:t>✅ </a:t>
            </a:r>
            <a:r>
              <a:rPr lang="de-DE" b="1" dirty="0"/>
              <a:t>Schnittstellen- &amp; Datenoptimierung</a:t>
            </a:r>
            <a:br>
              <a:rPr lang="de-DE" dirty="0"/>
            </a:br>
            <a:r>
              <a:rPr lang="de-DE" dirty="0"/>
              <a:t>📌 Sind die Datenflüsse zwischen SAP &amp; DefTax stabil?</a:t>
            </a:r>
            <a:br>
              <a:rPr lang="de-DE" dirty="0"/>
            </a:br>
            <a:r>
              <a:rPr lang="de-DE" dirty="0"/>
              <a:t>📌 Wie kann die Berichtsqualität weiter gesteigert werden?</a:t>
            </a:r>
          </a:p>
          <a:p>
            <a:r>
              <a:rPr lang="de-DE" dirty="0"/>
              <a:t>✅ </a:t>
            </a:r>
            <a:r>
              <a:rPr lang="de-DE" b="1" dirty="0"/>
              <a:t>Schulung &amp; Dokumentation</a:t>
            </a:r>
            <a:br>
              <a:rPr lang="de-DE" dirty="0"/>
            </a:br>
            <a:r>
              <a:rPr lang="de-DE" dirty="0"/>
              <a:t>📌 Besteht weiterer Schulungsbedarf für Benutzer?</a:t>
            </a:r>
            <a:br>
              <a:rPr lang="de-DE" dirty="0"/>
            </a:br>
            <a:r>
              <a:rPr lang="de-DE" dirty="0"/>
              <a:t>📌 Welche zusätzlichen Anleitungen oder FAQs sind hilfreich?</a:t>
            </a:r>
          </a:p>
          <a:p>
            <a:r>
              <a:rPr lang="de-DE" dirty="0"/>
              <a:t>🔍 </a:t>
            </a:r>
            <a:r>
              <a:rPr lang="de-DE" b="1" dirty="0"/>
              <a:t>Frage an die Teilnehmer:</a:t>
            </a:r>
            <a:r>
              <a:rPr lang="de-DE" dirty="0"/>
              <a:t> Welche </a:t>
            </a:r>
            <a:r>
              <a:rPr lang="de-DE" b="1" dirty="0"/>
              <a:t>konkreten Verbesserungsideen</a:t>
            </a:r>
            <a:r>
              <a:rPr lang="de-DE" dirty="0"/>
              <a:t> gibt es?</a:t>
            </a:r>
          </a:p>
          <a:p>
            <a:endParaRPr lang="de-DE" dirty="0"/>
          </a:p>
        </p:txBody>
      </p:sp>
    </p:spTree>
    <p:extLst>
      <p:ext uri="{BB962C8B-B14F-4D97-AF65-F5344CB8AC3E}">
        <p14:creationId xmlns:p14="http://schemas.microsoft.com/office/powerpoint/2010/main" val="15858930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688F1-670E-68C9-BEA1-1E0D33865AE8}"/>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4AA8DFB-DBAF-FCCC-95F4-44E2ACD1346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4139CD8D-45A2-4137-A568-3D6F46F83D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47DED2CD-BD07-A389-018F-EB814FEC81B9}"/>
              </a:ext>
            </a:extLst>
          </p:cNvPr>
          <p:cNvSpPr>
            <a:spLocks noGrp="1"/>
          </p:cNvSpPr>
          <p:nvPr>
            <p:ph type="body" sz="quarter" idx="13"/>
          </p:nvPr>
        </p:nvSpPr>
        <p:spPr/>
        <p:txBody>
          <a:bodyPr/>
          <a:lstStyle/>
          <a:p>
            <a:r>
              <a:rPr lang="de-DE" dirty="0"/>
              <a:t>Strategische Ausrichtung für zukünftige Verbesserungen</a:t>
            </a:r>
          </a:p>
        </p:txBody>
      </p:sp>
      <p:sp>
        <p:nvSpPr>
          <p:cNvPr id="2" name="Titel 1">
            <a:extLst>
              <a:ext uri="{FF2B5EF4-FFF2-40B4-BE49-F238E27FC236}">
                <a16:creationId xmlns:a16="http://schemas.microsoft.com/office/drawing/2014/main" id="{41D19C92-D78D-5859-7FD3-20169B415F84}"/>
              </a:ext>
            </a:extLst>
          </p:cNvPr>
          <p:cNvSpPr>
            <a:spLocks noGrp="1"/>
          </p:cNvSpPr>
          <p:nvPr>
            <p:ph type="title"/>
          </p:nvPr>
        </p:nvSpPr>
        <p:spPr/>
        <p:txBody>
          <a:bodyPr vert="horz" lIns="0" tIns="0" rIns="0" bIns="0" rtlCol="0" anchor="t" anchorCtr="0">
            <a:noAutofit/>
          </a:bodyPr>
          <a:lstStyle/>
          <a:p>
            <a:r>
              <a:rPr lang="de-DE" dirty="0"/>
              <a:t>4. Planung der nächsten Updates &amp; Erweiterungen (2:00 - 2:30 Uhr)</a:t>
            </a:r>
          </a:p>
        </p:txBody>
      </p:sp>
      <p:sp>
        <p:nvSpPr>
          <p:cNvPr id="6" name="Inhaltsplatzhalter 5">
            <a:extLst>
              <a:ext uri="{FF2B5EF4-FFF2-40B4-BE49-F238E27FC236}">
                <a16:creationId xmlns:a16="http://schemas.microsoft.com/office/drawing/2014/main" id="{47D1EFE7-2628-4941-E88A-F89DD04CE533}"/>
              </a:ext>
            </a:extLst>
          </p:cNvPr>
          <p:cNvSpPr>
            <a:spLocks noGrp="1"/>
          </p:cNvSpPr>
          <p:nvPr>
            <p:ph idx="1"/>
          </p:nvPr>
        </p:nvSpPr>
        <p:spPr/>
        <p:txBody>
          <a:bodyPr/>
          <a:lstStyle/>
          <a:p>
            <a:r>
              <a:rPr lang="de-DE" b="1" dirty="0"/>
              <a:t>Strategischer Ausblick für die nächsten Monate</a:t>
            </a:r>
          </a:p>
          <a:p>
            <a:r>
              <a:rPr lang="de-DE" dirty="0"/>
              <a:t>✅ </a:t>
            </a:r>
            <a:r>
              <a:rPr lang="de-DE" b="1" dirty="0"/>
              <a:t>Optimierungsmaßnahmen priorisieren</a:t>
            </a:r>
            <a:br>
              <a:rPr lang="de-DE" dirty="0"/>
            </a:br>
            <a:r>
              <a:rPr lang="de-DE" dirty="0"/>
              <a:t>📌 Welche kurzfristigen Fixes müssen schnell umgesetzt werden?</a:t>
            </a:r>
            <a:br>
              <a:rPr lang="de-DE" dirty="0"/>
            </a:br>
            <a:r>
              <a:rPr lang="de-DE" dirty="0"/>
              <a:t>📌 Welche langfristigen Verbesserungen sind strategisch sinnvoll?</a:t>
            </a:r>
          </a:p>
          <a:p>
            <a:r>
              <a:rPr lang="de-DE" dirty="0"/>
              <a:t>✅ </a:t>
            </a:r>
            <a:r>
              <a:rPr lang="de-DE" b="1" dirty="0"/>
              <a:t>Zukünftige Anforderungen &amp; Compliance-Änderungen</a:t>
            </a:r>
            <a:br>
              <a:rPr lang="de-DE" dirty="0"/>
            </a:br>
            <a:r>
              <a:rPr lang="de-DE" dirty="0"/>
              <a:t>📌 Gibt es neue regulatorische Anforderungen, die berücksichtigt werden müssen?</a:t>
            </a:r>
            <a:br>
              <a:rPr lang="de-DE" dirty="0"/>
            </a:br>
            <a:r>
              <a:rPr lang="de-DE" dirty="0"/>
              <a:t>📌 Welche </a:t>
            </a:r>
            <a:r>
              <a:rPr lang="de-DE" b="1" dirty="0"/>
              <a:t>Systemerweiterungen</a:t>
            </a:r>
            <a:r>
              <a:rPr lang="de-DE" dirty="0"/>
              <a:t> könnten sinnvoll sein?</a:t>
            </a:r>
          </a:p>
          <a:p>
            <a:r>
              <a:rPr lang="de-DE" dirty="0"/>
              <a:t>✅ </a:t>
            </a:r>
            <a:r>
              <a:rPr lang="de-DE" b="1" dirty="0"/>
              <a:t>Zeitplan für nächste Entwicklungsschritte</a:t>
            </a:r>
            <a:br>
              <a:rPr lang="de-DE" dirty="0"/>
            </a:br>
            <a:r>
              <a:rPr lang="de-DE" dirty="0"/>
              <a:t>📌 Welche Releases &amp; Updates sind geplant?</a:t>
            </a:r>
            <a:br>
              <a:rPr lang="de-DE" dirty="0"/>
            </a:br>
            <a:r>
              <a:rPr lang="de-DE" dirty="0"/>
              <a:t>📌 Wann ist das nächste größere Review sinnvoll?</a:t>
            </a:r>
          </a:p>
          <a:p>
            <a:r>
              <a:rPr lang="de-DE" dirty="0"/>
              <a:t>🔍 </a:t>
            </a:r>
            <a:r>
              <a:rPr lang="de-DE" b="1" dirty="0"/>
              <a:t>Frage an die Teilnehmer:</a:t>
            </a:r>
            <a:r>
              <a:rPr lang="de-DE" dirty="0"/>
              <a:t> Welche Themen sollten im nächsten Quartal priorisiert werden?</a:t>
            </a:r>
          </a:p>
          <a:p>
            <a:endParaRPr lang="de-DE" dirty="0"/>
          </a:p>
        </p:txBody>
      </p:sp>
    </p:spTree>
    <p:extLst>
      <p:ext uri="{BB962C8B-B14F-4D97-AF65-F5344CB8AC3E}">
        <p14:creationId xmlns:p14="http://schemas.microsoft.com/office/powerpoint/2010/main" val="12431415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B9EE6-9861-3B4D-EDE8-AFF221D3E0C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B59E04-2504-F549-1D3C-8FCDF1B91B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44AA8DFB-DBAF-FCCC-95F4-44E2ACD134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AF75EC1-5478-E1D1-341B-FE2F8FC7B656}"/>
              </a:ext>
            </a:extLst>
          </p:cNvPr>
          <p:cNvSpPr>
            <a:spLocks noGrp="1"/>
          </p:cNvSpPr>
          <p:nvPr>
            <p:ph type="body" sz="quarter" idx="13"/>
          </p:nvPr>
        </p:nvSpPr>
        <p:spPr/>
        <p:txBody>
          <a:bodyPr/>
          <a:lstStyle/>
          <a:p>
            <a:r>
              <a:rPr lang="de-DE" dirty="0"/>
              <a:t>Fazit des Projekts ziehen &amp; Best Practices für zukünftige Implementierungen sammeln</a:t>
            </a:r>
          </a:p>
        </p:txBody>
      </p:sp>
      <p:sp>
        <p:nvSpPr>
          <p:cNvPr id="2" name="Titel 1">
            <a:extLst>
              <a:ext uri="{FF2B5EF4-FFF2-40B4-BE49-F238E27FC236}">
                <a16:creationId xmlns:a16="http://schemas.microsoft.com/office/drawing/2014/main" id="{C4760A64-C9FE-A73C-17BC-449EF9E848C5}"/>
              </a:ext>
            </a:extLst>
          </p:cNvPr>
          <p:cNvSpPr>
            <a:spLocks noGrp="1"/>
          </p:cNvSpPr>
          <p:nvPr>
            <p:ph type="title"/>
          </p:nvPr>
        </p:nvSpPr>
        <p:spPr/>
        <p:txBody>
          <a:bodyPr vert="horz" lIns="0" tIns="0" rIns="0" bIns="0" rtlCol="0" anchor="t" anchorCtr="0">
            <a:noAutofit/>
          </a:bodyPr>
          <a:lstStyle/>
          <a:p>
            <a:r>
              <a:rPr lang="de-DE" dirty="0"/>
              <a:t>5. Abschluss &amp; </a:t>
            </a:r>
            <a:r>
              <a:rPr lang="de-DE" dirty="0" err="1"/>
              <a:t>Lessons</a:t>
            </a:r>
            <a:r>
              <a:rPr lang="de-DE" dirty="0"/>
              <a:t> </a:t>
            </a:r>
            <a:r>
              <a:rPr lang="de-DE" dirty="0" err="1"/>
              <a:t>Learned</a:t>
            </a:r>
            <a:r>
              <a:rPr lang="de-DE" dirty="0"/>
              <a:t> (2:30 - 3:00 Uhr)</a:t>
            </a:r>
          </a:p>
        </p:txBody>
      </p:sp>
      <p:sp>
        <p:nvSpPr>
          <p:cNvPr id="6" name="Inhaltsplatzhalter 5">
            <a:extLst>
              <a:ext uri="{FF2B5EF4-FFF2-40B4-BE49-F238E27FC236}">
                <a16:creationId xmlns:a16="http://schemas.microsoft.com/office/drawing/2014/main" id="{0AF5F824-03FF-05C3-833D-C82A94112FDF}"/>
              </a:ext>
            </a:extLst>
          </p:cNvPr>
          <p:cNvSpPr>
            <a:spLocks noGrp="1"/>
          </p:cNvSpPr>
          <p:nvPr>
            <p:ph idx="1"/>
          </p:nvPr>
        </p:nvSpPr>
        <p:spPr/>
        <p:txBody>
          <a:bodyPr/>
          <a:lstStyle/>
          <a:p>
            <a:r>
              <a:rPr lang="de-DE" b="1" dirty="0"/>
              <a:t>Zusammenfassung der Workshop-Ergebnisse</a:t>
            </a:r>
          </a:p>
          <a:p>
            <a:r>
              <a:rPr lang="de-DE" dirty="0"/>
              <a:t>✅ Erste Erfahrungswerte aus der </a:t>
            </a:r>
            <a:r>
              <a:rPr lang="de-DE" dirty="0" err="1"/>
              <a:t>Hypercare</a:t>
            </a:r>
            <a:r>
              <a:rPr lang="de-DE" dirty="0"/>
              <a:t>-Phase gesammelt</a:t>
            </a:r>
            <a:br>
              <a:rPr lang="de-DE" dirty="0"/>
            </a:br>
            <a:r>
              <a:rPr lang="de-DE" dirty="0"/>
              <a:t>✅ Optimierungspotenziale &amp; Verbesserungsvorschläge identifiziert</a:t>
            </a:r>
            <a:br>
              <a:rPr lang="de-DE" dirty="0"/>
            </a:br>
            <a:r>
              <a:rPr lang="de-DE" dirty="0"/>
              <a:t>✅ Strategie für zukünftige Updates &amp; Systempflege definiert</a:t>
            </a:r>
          </a:p>
          <a:p>
            <a:r>
              <a:rPr lang="de-DE" b="1" dirty="0" err="1"/>
              <a:t>Lessons</a:t>
            </a:r>
            <a:r>
              <a:rPr lang="de-DE" b="1" dirty="0"/>
              <a:t> </a:t>
            </a:r>
            <a:r>
              <a:rPr lang="de-DE" b="1" dirty="0" err="1"/>
              <a:t>Learned</a:t>
            </a:r>
            <a:r>
              <a:rPr lang="de-DE" b="1" dirty="0"/>
              <a:t> – Was nehmen wir mit?</a:t>
            </a:r>
          </a:p>
          <a:p>
            <a:r>
              <a:rPr lang="de-DE" dirty="0"/>
              <a:t>📌 Was lief gut? Erfolgsfaktoren der Implementierung</a:t>
            </a:r>
            <a:br>
              <a:rPr lang="de-DE" dirty="0"/>
            </a:br>
            <a:r>
              <a:rPr lang="de-DE" dirty="0"/>
              <a:t>📌 Welche Herausforderungen hatten wir &amp; wie können wir sie künftig vermeiden?</a:t>
            </a:r>
            <a:br>
              <a:rPr lang="de-DE" dirty="0"/>
            </a:br>
            <a:r>
              <a:rPr lang="de-DE" dirty="0"/>
              <a:t>📌 Was sind Best Practices für zukünftige Implementierungen?</a:t>
            </a:r>
          </a:p>
          <a:p>
            <a:r>
              <a:rPr lang="de-DE" b="1" dirty="0"/>
              <a:t>Nächste Schritte &amp; Verantwortlichkeiten</a:t>
            </a:r>
          </a:p>
          <a:p>
            <a:r>
              <a:rPr lang="de-DE" dirty="0"/>
              <a:t>📅 </a:t>
            </a:r>
            <a:r>
              <a:rPr lang="de-DE" b="1" dirty="0"/>
              <a:t>[Datum]</a:t>
            </a:r>
            <a:r>
              <a:rPr lang="de-DE" dirty="0"/>
              <a:t> – Umsetzung der priorisierten Optimierungen</a:t>
            </a:r>
            <a:br>
              <a:rPr lang="de-DE" dirty="0"/>
            </a:br>
            <a:r>
              <a:rPr lang="de-DE" dirty="0"/>
              <a:t>📅 </a:t>
            </a:r>
            <a:r>
              <a:rPr lang="de-DE" b="1" dirty="0"/>
              <a:t>[Datum]</a:t>
            </a:r>
            <a:r>
              <a:rPr lang="de-DE" dirty="0"/>
              <a:t> – Abschluss der </a:t>
            </a:r>
            <a:r>
              <a:rPr lang="de-DE" dirty="0" err="1"/>
              <a:t>Hypercare</a:t>
            </a:r>
            <a:r>
              <a:rPr lang="de-DE" dirty="0"/>
              <a:t>-Phase</a:t>
            </a:r>
            <a:br>
              <a:rPr lang="de-DE" dirty="0"/>
            </a:br>
            <a:r>
              <a:rPr lang="de-DE" dirty="0"/>
              <a:t>📅 </a:t>
            </a:r>
            <a:r>
              <a:rPr lang="de-DE" b="1" dirty="0"/>
              <a:t>[Datum]</a:t>
            </a:r>
            <a:r>
              <a:rPr lang="de-DE" dirty="0"/>
              <a:t> – Langfristige Systemstrategie festlegen</a:t>
            </a:r>
          </a:p>
          <a:p>
            <a:r>
              <a:rPr lang="de-DE" dirty="0"/>
              <a:t>🔍 </a:t>
            </a:r>
            <a:r>
              <a:rPr lang="de-DE" b="1" dirty="0"/>
              <a:t>Offene Fragen &amp; Feedback</a:t>
            </a:r>
            <a:endParaRPr lang="de-DE" dirty="0"/>
          </a:p>
          <a:p>
            <a:pPr>
              <a:buFont typeface="Arial" panose="020B0604020202020204" pitchFamily="34" charset="0"/>
              <a:buChar char="•"/>
            </a:pPr>
            <a:r>
              <a:rPr lang="de-DE" dirty="0"/>
              <a:t>Gibt es noch wichtige Themen, die wir besprechen sollten?</a:t>
            </a:r>
          </a:p>
          <a:p>
            <a:pPr>
              <a:buFont typeface="Arial" panose="020B0604020202020204" pitchFamily="34" charset="0"/>
              <a:buChar char="•"/>
            </a:pPr>
            <a:r>
              <a:rPr lang="de-DE" dirty="0"/>
              <a:t>Was können wir aus diesem Projekt für zukünftige Implementierungen lernen?</a:t>
            </a:r>
          </a:p>
          <a:p>
            <a:r>
              <a:rPr lang="de-DE" dirty="0"/>
              <a:t>🎉 </a:t>
            </a:r>
            <a:r>
              <a:rPr lang="de-DE" b="1" dirty="0"/>
              <a:t>Vielen Dank für die Teilnahme!</a:t>
            </a:r>
            <a:endParaRPr lang="de-DE" dirty="0"/>
          </a:p>
        </p:txBody>
      </p:sp>
    </p:spTree>
    <p:extLst>
      <p:ext uri="{BB962C8B-B14F-4D97-AF65-F5344CB8AC3E}">
        <p14:creationId xmlns:p14="http://schemas.microsoft.com/office/powerpoint/2010/main" val="11661870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BC9C09F-0C15-49B9-AA61-97957E32453B}"/>
              </a:ext>
            </a:extLst>
          </p:cNvPr>
          <p:cNvSpPr>
            <a:spLocks noGrp="1"/>
          </p:cNvSpPr>
          <p:nvPr>
            <p:ph type="body" sz="quarter" idx="13"/>
          </p:nvPr>
        </p:nvSpPr>
        <p:spPr/>
        <p:txBody>
          <a:bodyPr>
            <a:normAutofit lnSpcReduction="10000"/>
          </a:bodyPr>
          <a:lstStyle/>
          <a:p>
            <a:r>
              <a:rPr lang="de-DE" dirty="0"/>
              <a:t>Deloitte bezieht sich auf Deloitte </a:t>
            </a:r>
            <a:r>
              <a:rPr lang="de-DE" dirty="0" err="1"/>
              <a:t>Touche</a:t>
            </a:r>
            <a:r>
              <a:rPr lang="de-DE" dirty="0"/>
              <a:t> </a:t>
            </a:r>
            <a:r>
              <a:rPr lang="de-DE" dirty="0" err="1"/>
              <a:t>Tohmatsu</a:t>
            </a:r>
            <a:r>
              <a:rPr lang="de-DE" dirty="0"/>
              <a:t> Limited (DTTL), ihr weltweites Netzwerk von Mitgliedsunternehmen und ihre verbundenen Unternehmen (zusammen die „Deloitte-Organisation“). DTTL (auch „Deloitte Global“ genannt) und jedes ihrer Mitgliedsunternehmen sowie ihre verbundenen Unternehmen sind rechtlich selbstständige und unabhängige Unternehmen, die sich gegenüber Dritten nicht gegenseitig verpflichten oder binden können. DTTL, jedes DTTL-Mitgliedsunternehmen und verbundene Unternehmen haften nur für ihre eigenen Handlungen und Unterlassungen und nicht für die der anderen. DTTL erbringt selbst keine Leistungen gegenüber Kunden. Weitere Informationen finden Sie unter </a:t>
            </a:r>
            <a:r>
              <a:rPr lang="de-DE" dirty="0">
                <a:hlinkClick r:id="rId4"/>
              </a:rPr>
              <a:t>www.deloitte.com/de/UeberUns</a:t>
            </a:r>
            <a:r>
              <a:rPr lang="de-DE" dirty="0"/>
              <a:t>.</a:t>
            </a:r>
          </a:p>
          <a:p>
            <a:r>
              <a:rPr lang="de-DE" dirty="0"/>
              <a:t>Deloitte bietet branchenführende Leistungen in den Bereichen Audit und Assurance, Steuerberatung, Consulting, Financial Advisory und Risk Advisory für nahezu 90% der Fortune Global 500®-Unternehmen und Tausende von privaten Unternehmen an. Rechtsberatung wird in Deutschland von Deloitte Legal erbracht. Unsere Mitarbeitenden liefern messbare und langfristig wirkende Ergebnisse, die dazu beitragen, das öffentliche Vertrauen in die Kapitalmärkte zu stärken, die unsere Kunden bei Wandel und Wachstum unterstützen und den Weg zu einer stärkeren Wirtschaft, einer gerechteren Gesellschaft und einer nachhaltigen Welt weisen. Deloitte baut auf eine über 175-jährige Geschichte auf und ist in mehr als 150 Ländern tätig. Erfahren Sie mehr darüber, wie die rund 457.000 Mitarbeitenden von Deloitte das Leitbild „making an impact that matters“ täglich leben: </a:t>
            </a:r>
            <a:r>
              <a:rPr lang="de-DE" dirty="0">
                <a:hlinkClick r:id="rId5"/>
              </a:rPr>
              <a:t>www.deloitte.com/de</a:t>
            </a:r>
            <a:r>
              <a:rPr lang="de-DE" dirty="0"/>
              <a:t>.</a:t>
            </a:r>
          </a:p>
          <a:p>
            <a:r>
              <a:rPr lang="de-DE" dirty="0"/>
              <a:t>Diese Veröffentlichung enthält ausschließlich allgemeine Informationen und weder die Deloitte GmbH Wirtschaftsprüfungsgesellschaft noch Deloitte </a:t>
            </a:r>
            <a:r>
              <a:rPr lang="de-DE" dirty="0" err="1"/>
              <a:t>Touche</a:t>
            </a:r>
            <a:r>
              <a:rPr lang="de-DE" dirty="0"/>
              <a:t> </a:t>
            </a:r>
            <a:r>
              <a:rPr lang="de-DE" dirty="0" err="1"/>
              <a:t>Tohmatsu</a:t>
            </a:r>
            <a:r>
              <a:rPr lang="de-DE" dirty="0"/>
              <a:t> Limited („DTTL“), ihr weltweites Netzwerk von Mitgliedsunternehmen noch deren verbundene Unternehmen (zusammen die „Deloitte Organisation“) erbringen mit dieser Veröffentlichung eine professionelle Dienstleistung. Diese Veröffentlichung ist nicht geeignet, um geschäftliche oder finanzielle Entscheidungen zu treffen oder Handlungen vorzunehmen. Hierzu sollten Sie sich von einem qualifizierten Berater in Bezug auf den Einzelfall beraten lassen.</a:t>
            </a:r>
          </a:p>
          <a:p>
            <a:r>
              <a:rPr lang="de-DE" dirty="0"/>
              <a:t>Es werden keine (ausdrücklichen oder stillschweigenden) Aussagen, Garantien oder Zusicherungen hinsichtlich der Richtigkeit oder Vollständigkeit der Informationen in dieser Veröffentlichung gemacht, und weder DTTL noch ihre Mitgliedsunternehmen, verbundene Unternehmen, Mitarbeiter oder Bevollmächtigten haften oder sind verantwortlich für Verluste oder Schäden jeglicher Art, die direkt oder indirekt im Zusammenhang mit Personen entstehen, die sich auf diese Veröffentlichung verlassen. DTTL und jede ihrer Mitgliedsunternehmen sowie ihre verbundenen Unternehmen sind rechtlich selbstständige und unabhängige Unternehmen. </a:t>
            </a:r>
          </a:p>
        </p:txBody>
      </p:sp>
      <p:sp>
        <p:nvSpPr>
          <p:cNvPr id="2" name="Bildplatzhalter 1">
            <a:extLst>
              <a:ext uri="{FF2B5EF4-FFF2-40B4-BE49-F238E27FC236}">
                <a16:creationId xmlns:a16="http://schemas.microsoft.com/office/drawing/2014/main" id="{8EEDBE27-8EA4-4D84-4B17-034AC61D4CC0}"/>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6D3E194F-791E-38F2-0161-EC6499F7904E}"/>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10"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a:ln>
                  <a:noFill/>
                </a:ln>
                <a:solidFill>
                  <a:prstClr val="black"/>
                </a:solidFill>
                <a:effectLst/>
                <a:uLnTx/>
                <a:uFillTx/>
                <a:latin typeface="Calibri"/>
                <a:ea typeface="+mn-ea"/>
                <a:cs typeface="+mn-cs"/>
              </a:rPr>
              <a:t>Im Disclaimer gegebenenfalls die rechtliche Firmierung anpassen</a:t>
            </a:r>
            <a:endParaRPr kumimoji="0" lang="de-DE"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a:ea typeface="+mn-ea"/>
                <a:cs typeface="+mn-cs"/>
              </a:rPr>
              <a:t>Disclaimer externe Präsentation – </a:t>
            </a:r>
            <a:r>
              <a:rPr kumimoji="0" lang="de-DE" sz="1800" b="1" i="0" u="none" strike="noStrike" kern="1200" cap="none" spc="0" normalizeH="0" baseline="0" noProof="0">
                <a:ln>
                  <a:noFill/>
                </a:ln>
                <a:solidFill>
                  <a:prstClr val="white"/>
                </a:solidFill>
                <a:effectLst/>
                <a:uLnTx/>
                <a:uFillTx/>
                <a:latin typeface="Calibri"/>
                <a:ea typeface="+mn-ea"/>
                <a:cs typeface="+mn-cs"/>
              </a:rPr>
              <a:t>Deutsch</a:t>
            </a:r>
            <a:endParaRPr kumimoji="0" lang="de-DE"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17374345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FA2D4DF4-4F65-4247-B3DB-82B7AF3BFAA6}"/>
              </a:ext>
            </a:extLst>
          </p:cNvPr>
          <p:cNvSpPr>
            <a:spLocks noGrp="1"/>
          </p:cNvSpPr>
          <p:nvPr>
            <p:ph type="body" sz="quarter" idx="13"/>
          </p:nvPr>
        </p:nvSpPr>
        <p:spPr/>
        <p:txBody>
          <a:bodyPr/>
          <a:lstStyle/>
          <a:p>
            <a:r>
              <a:rPr lang="en-US" dirty="0"/>
              <a:t>Deloitte refers to one or more of Deloitte </a:t>
            </a:r>
            <a:r>
              <a:rPr lang="en-US" dirty="0" err="1"/>
              <a:t>Touche</a:t>
            </a:r>
            <a:r>
              <a:rPr lang="en-US" dirty="0"/>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www.deloitte.com/de/UeberUns to learn more.</a:t>
            </a:r>
          </a:p>
          <a:p>
            <a:r>
              <a:rPr lang="en-US" dirty="0"/>
              <a:t>Deloitte provides industry-leading audit and assurance, tax and legal, consulting, financial advisory, and risk advisory services to nearly 90% of the Fortune Global 500® and thousands of private companies. Legal advisory services in Germany are provided by Deloitte Legal. Our people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approximately 457,000 people worldwide make an impact that matters at </a:t>
            </a:r>
            <a:r>
              <a:rPr lang="en-US" dirty="0">
                <a:hlinkClick r:id="rId4"/>
              </a:rPr>
              <a:t>www.deloitte.com/de</a:t>
            </a:r>
            <a:r>
              <a:rPr lang="en-US" dirty="0"/>
              <a:t>.</a:t>
            </a:r>
          </a:p>
          <a:p>
            <a:r>
              <a:rPr lang="en-US" dirty="0"/>
              <a:t>This communication contains general information only, and none of </a:t>
            </a:r>
            <a:r>
              <a:rPr lang="de-DE" dirty="0"/>
              <a:t>Deloitte GmbH Wirtschaftsprüfungsgesellschaft </a:t>
            </a:r>
            <a:r>
              <a:rPr lang="de-DE" dirty="0" err="1"/>
              <a:t>or</a:t>
            </a:r>
            <a:r>
              <a:rPr lang="de-DE" dirty="0"/>
              <a:t> </a:t>
            </a:r>
            <a:r>
              <a:rPr lang="en-US" dirty="0"/>
              <a:t>Deloitte </a:t>
            </a:r>
            <a:r>
              <a:rPr lang="en-US" dirty="0" err="1"/>
              <a:t>Touche</a:t>
            </a:r>
            <a:r>
              <a:rPr lang="en-US" dirty="0"/>
              <a:t> Tohmatsu Limited (“DTTL”), its global network of member firms or their related entities (collectively, the “Deloitte organization”) is, by means of this communication, rendering professional advice or services. Before making any decision or taking any action that may affect your finances or your business, you should consult a qualified professional adviser. </a:t>
            </a:r>
          </a:p>
          <a:p>
            <a:r>
              <a:rPr lang="en-US" dirty="0"/>
              <a:t>No representations, warranties or undertakings (express or implied) are given as to the accuracy or completeness of the information in this communication, and none of DTTL, its member firms, related entities, employees or agents shall be liable or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2" name="Bildplatzhalter 1">
            <a:extLst>
              <a:ext uri="{FF2B5EF4-FFF2-40B4-BE49-F238E27FC236}">
                <a16:creationId xmlns:a16="http://schemas.microsoft.com/office/drawing/2014/main" id="{13F7AB81-8B16-C072-8FA6-EC2459B885FD}"/>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FE83D43D-2B2D-F5E3-57A0-FE143A13C31C}"/>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09"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Calibri"/>
                <a:ea typeface="+mn-ea"/>
                <a:cs typeface="+mn-cs"/>
              </a:rPr>
              <a:t>Im</a:t>
            </a:r>
            <a:r>
              <a:rPr kumimoji="0" lang="en-US" sz="1200" b="1" i="0" u="none" strike="noStrike" kern="0" cap="none" spc="0" normalizeH="0" baseline="0" noProof="0" dirty="0">
                <a:ln>
                  <a:noFill/>
                </a:ln>
                <a:solidFill>
                  <a:prstClr val="black"/>
                </a:solidFill>
                <a:effectLst/>
                <a:uLnTx/>
                <a:uFillTx/>
                <a:latin typeface="Calibri"/>
                <a:ea typeface="+mn-ea"/>
                <a:cs typeface="+mn-cs"/>
              </a:rPr>
              <a:t> Disclaimer </a:t>
            </a:r>
            <a:r>
              <a:rPr kumimoji="0" lang="en-US" sz="1200" b="1" i="0" u="none" strike="noStrike" kern="0" cap="none" spc="0" normalizeH="0" baseline="0" noProof="0" dirty="0" err="1">
                <a:ln>
                  <a:noFill/>
                </a:ln>
                <a:solidFill>
                  <a:prstClr val="black"/>
                </a:solidFill>
                <a:effectLst/>
                <a:uLnTx/>
                <a:uFillTx/>
                <a:latin typeface="Calibri"/>
                <a:ea typeface="+mn-ea"/>
                <a:cs typeface="+mn-cs"/>
              </a:rPr>
              <a:t>gegebenenfalls</a:t>
            </a:r>
            <a:r>
              <a:rPr kumimoji="0" lang="en-US" sz="1200" b="1" i="0" u="none" strike="noStrike" kern="0" cap="none" spc="0" normalizeH="0" baseline="0" noProof="0" dirty="0">
                <a:ln>
                  <a:noFill/>
                </a:ln>
                <a:solidFill>
                  <a:prstClr val="black"/>
                </a:solidFill>
                <a:effectLst/>
                <a:uLnTx/>
                <a:uFillTx/>
                <a:latin typeface="Calibri"/>
                <a:ea typeface="+mn-ea"/>
                <a:cs typeface="+mn-cs"/>
              </a:rPr>
              <a:t> die </a:t>
            </a:r>
            <a:r>
              <a:rPr kumimoji="0" lang="en-US" sz="1200" b="1" i="0" u="none" strike="noStrike" kern="0" cap="none" spc="0" normalizeH="0" baseline="0" noProof="0" dirty="0" err="1">
                <a:ln>
                  <a:noFill/>
                </a:ln>
                <a:solidFill>
                  <a:prstClr val="black"/>
                </a:solidFill>
                <a:effectLst/>
                <a:uLnTx/>
                <a:uFillTx/>
                <a:latin typeface="Calibri"/>
                <a:ea typeface="+mn-ea"/>
                <a:cs typeface="+mn-cs"/>
              </a:rPr>
              <a:t>rechtliche</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Firmierung</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anpassen</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Disclaimer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externe</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Präsentation</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a:ea typeface="+mn-ea"/>
                <a:cs typeface="+mn-cs"/>
              </a:rPr>
              <a:t>Englisch</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23403440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MIO_GUID" val="5a9019fc-4009-49aa-9aaf-a6d725a28e02"/>
  <p:tag name="MIO_EKGUID" val="7fc52270-56c0-4b9e-9cc3-05e86cb00c31"/>
  <p:tag name="MIO_UPDATE" val="True"/>
  <p:tag name="MIO_VERSION" val="03.03.2022 12:12:01"/>
  <p:tag name="MIO_DBID" val="fede6900-895c-4459-b97c-72b2b9dac459"/>
  <p:tag name="MIO_LASTDOWNLOADED" val="07.04.2022 12:21:38"/>
  <p:tag name="MIO_OBJECTNAME" val="Deloitte bezieht sich auf Deloitte Touche Tohmatsu Limited („DTTL“), ihr weltweites Netzwerk von Mitgliedsunternehmen und ihre verbundenen Unternehmen (zusammen die „Deloitte-Organisation“). DTTL (auch „Deloitte Global“ genannt) und jedes ihrer Mitgliedsu"/>
  <p:tag name="MIO_LASTEDITORNAME" val="Christine Koch"/>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Please add presentation titel;"/>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GUID" val="88e0f02f-6826-4bcc-b5d7-7349f480d397"/>
  <p:tag name="MIO_EKGUID" val="f36f52be-6b4f-4374-bbbf-b593a2c8932d"/>
  <p:tag name="MIO_UPDATE" val="True"/>
  <p:tag name="MIO_VERSION" val="22.12.2021 11:58:52"/>
  <p:tag name="MIO_DBID" val="fede6900-895c-4459-b97c-72b2b9dac459"/>
  <p:tag name="MIO_LASTDOWNLOADED" val="07.04.2022 12:21:38"/>
  <p:tag name="MIO_OBJECTNAME" val="Deloitte refers to one or more of Deloitte Touche Tohmatsu Limited (“DTTL”), its global network of member firms, and their related entities (collectively, the “Deloitte organization”). DTTL (also referred to as “Deloitte Global”) and each of its member fi"/>
  <p:tag name="MIO_LASTEDITORNAME" val="Isabel Steimle"/>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1"/>
  <p:tag name="MIO_SHOW_DATE" val="False"/>
  <p:tag name="MIO_SHOW_FOOTER" val="False"/>
  <p:tag name="MIO_SHOW_PAGENUMBER" val="False"/>
  <p:tag name="MIO_AVOID_BLANK_LAYOUT" val="True"/>
  <p:tag name="MIO_CD_LAYOUT_VALID_AREA" val="False"/>
  <p:tag name="MIO_EMBED_FONT" val="False"/>
  <p:tag name="MIO_MATCH_COLOR_SCHEME" val="False"/>
  <p:tag name="MIO_NUMBER_OF_VALID_LAYOUTS" val="28"/>
  <p:tag name="MIO_EKGUID" val="1137f388-d257-44c7-abdf-c0d75a0331bb"/>
  <p:tag name="MIO_DBID" val="fede6900-895c-4459-b97c-72b2b9dac459"/>
  <p:tag name="MIO_VERSION" val="20.12.2024 08:51:07"/>
  <p:tag name="MIO_OBJECTNAME" val="01 Deloitte 16:9 (2025) short"/>
  <p:tag name="MIO_LASTDOWNLOADED" val="21.02.2025 22:37:00.458"/>
  <p:tag name="MIO_CONTENTTAG" val="iE0QitrGH02aHaP2VrVlBA=="/>
  <p:tag name="MIO_CDID" val="b832c4bc-5070-4232-bfdb-3d42c9da7c2d"/>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4" ma:contentTypeDescription="Create a new document." ma:contentTypeScope="" ma:versionID="4c6617896dbd6066d418e5883b6ed562">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beb73ffafaeb73ea273bd43962ac528"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EE0193-3346-4FA1-A6C3-2BE7C7DE3BC4}">
  <ds:schemaRefs>
    <ds:schemaRef ds:uri="http://purl.org/dc/dcmitype/"/>
    <ds:schemaRef ds:uri="http://purl.org/dc/terms/"/>
    <ds:schemaRef ds:uri="http://purl.org/dc/elements/1.1/"/>
    <ds:schemaRef ds:uri="8ee28f6f-733e-446a-845c-015b8614e1f7"/>
    <ds:schemaRef ds:uri="8f1e2369-70da-40d7-b978-99d0855b91b8"/>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3.xml><?xml version="1.0" encoding="utf-8"?>
<ds:datastoreItem xmlns:ds="http://schemas.openxmlformats.org/officeDocument/2006/customXml" ds:itemID="{186733A4-93AF-4934-A5DC-8C070E6A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Presentation_16x9_OnScreen_PPT_22092023</Template>
  <TotalTime>0</TotalTime>
  <Words>1834</Words>
  <Application>Microsoft Macintosh PowerPoint</Application>
  <PresentationFormat>Breitbild</PresentationFormat>
  <Paragraphs>96</Paragraphs>
  <Slides>9</Slides>
  <Notes>8</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9</vt:i4>
      </vt:variant>
    </vt:vector>
  </HeadingPairs>
  <TitlesOfParts>
    <vt:vector size="17" baseType="lpstr">
      <vt:lpstr>Arial</vt:lpstr>
      <vt:lpstr>Calibri</vt:lpstr>
      <vt:lpstr>Calibri Light</vt:lpstr>
      <vt:lpstr>Menlo</vt:lpstr>
      <vt:lpstr>Verdana</vt:lpstr>
      <vt:lpstr>Wingdings 2</vt:lpstr>
      <vt:lpstr>Deloitte Brand Theme</vt:lpstr>
      <vt:lpstr>think-cell Folie</vt:lpstr>
      <vt:lpstr>Document  heading two lines</vt:lpstr>
      <vt:lpstr>Agenda</vt:lpstr>
      <vt:lpstr>1. Begrüßung &amp; Zielsetzung (0:00 - 0:15 Uhr) </vt:lpstr>
      <vt:lpstr>2. Analyse der ersten Betriebswochen (0:15 - 1:00 Uhr)</vt:lpstr>
      <vt:lpstr>3. Optimierung von Prozessen &amp; Berichten (1:00 - 1:45 Uhr)</vt:lpstr>
      <vt:lpstr>4. Planung der nächsten Updates &amp; Erweiterungen (2:00 - 2:30 Uhr)</vt:lpstr>
      <vt:lpstr>5. Abschluss &amp; Lessons Learned (2:30 - 3:00 Uhr)</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Mark Schulze</cp:lastModifiedBy>
  <cp:revision>49</cp:revision>
  <dcterms:created xsi:type="dcterms:W3CDTF">2023-09-27T08:28:31Z</dcterms:created>
  <dcterms:modified xsi:type="dcterms:W3CDTF">2025-02-22T00:11:03Z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0x01010097C0B5E8C28FBB4DB6BB6E6547CA8A70</vt:lpwstr>
  </property>
</Properties>
</file>